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01" r:id="rId4"/>
    <p:sldId id="263" r:id="rId5"/>
    <p:sldId id="290" r:id="rId6"/>
    <p:sldId id="292" r:id="rId7"/>
    <p:sldId id="293" r:id="rId8"/>
    <p:sldId id="294" r:id="rId9"/>
    <p:sldId id="295" r:id="rId10"/>
    <p:sldId id="260" r:id="rId11"/>
    <p:sldId id="298" r:id="rId12"/>
    <p:sldId id="296" r:id="rId13"/>
    <p:sldId id="297" r:id="rId14"/>
    <p:sldId id="300" r:id="rId15"/>
    <p:sldId id="291" r:id="rId16"/>
    <p:sldId id="259" r:id="rId17"/>
    <p:sldId id="262" r:id="rId18"/>
    <p:sldId id="274" r:id="rId19"/>
    <p:sldId id="270" r:id="rId20"/>
    <p:sldId id="271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80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58986-0681-45E1-825B-2F428C5BAE0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D8B33-F306-42EC-AC19-E1B85FAB3F8C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Клетки протистов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6920" y="71120"/>
            <a:ext cx="10515600" cy="1325563"/>
          </a:xfrm>
        </p:spPr>
        <p:txBody>
          <a:bodyPr/>
          <a:p>
            <a:r>
              <a:rPr lang="ru-RU" altLang="ru-RU"/>
              <a:t>Пищеварительные вакуоли и Лизосомы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" y="1397000"/>
            <a:ext cx="7396480" cy="448754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43090" y="2942590"/>
            <a:ext cx="5486400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565785"/>
          </a:xfrm>
        </p:spPr>
        <p:txBody>
          <a:bodyPr>
            <a:normAutofit fontScale="90000"/>
          </a:bodyPr>
          <a:p>
            <a:r>
              <a:rPr lang="ru-RU" altLang="ru-RU"/>
              <a:t>Рибосомы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235" y="1105535"/>
            <a:ext cx="4750435" cy="23736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695" y="0"/>
            <a:ext cx="66313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36270"/>
          </a:xfrm>
        </p:spPr>
        <p:txBody>
          <a:bodyPr>
            <a:normAutofit fontScale="90000"/>
          </a:bodyPr>
          <a:p>
            <a:r>
              <a:rPr lang="ru-RU" altLang="en-US"/>
              <a:t>ДНК - РНК - Белок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76700" y="0"/>
            <a:ext cx="8115300" cy="65322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6595" y="0"/>
            <a:ext cx="10515600" cy="505460"/>
          </a:xfrm>
        </p:spPr>
        <p:txBody>
          <a:bodyPr>
            <a:normAutofit fontScale="90000"/>
          </a:bodyPr>
          <a:p>
            <a:r>
              <a:rPr lang="ru-RU" altLang="ru-RU"/>
              <a:t>Эндоплазматическая сеть и аппрат Гольджи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8040" y="577215"/>
            <a:ext cx="3615055" cy="450659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355"/>
            <a:ext cx="8423275" cy="37407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2607310"/>
            <a:ext cx="10515600" cy="1325563"/>
          </a:xfrm>
        </p:spPr>
        <p:txBody>
          <a:bodyPr/>
          <a:p>
            <a:r>
              <a:rPr lang="ru-RU" altLang="en-US"/>
              <a:t>Специфические органоиды</a:t>
            </a:r>
            <a:endParaRPr lang="ru-RU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Надмембранные</a:t>
            </a:r>
            <a:r>
              <a:rPr lang="ru-RU" dirty="0" smtClean="0"/>
              <a:t> структуры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37697"/>
            <a:ext cx="6864927" cy="260783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Клеточная стенка (целлюлозная – у оомицетов, зелёных водорослей, растений, слизевиков</a:t>
            </a:r>
            <a:r>
              <a:rPr lang="en-US" dirty="0" smtClean="0"/>
              <a:t>; </a:t>
            </a:r>
            <a:r>
              <a:rPr lang="ru-RU" dirty="0" smtClean="0"/>
              <a:t>хитиновая – у грибов)</a:t>
            </a:r>
            <a:endParaRPr lang="ru-RU" dirty="0" smtClean="0"/>
          </a:p>
          <a:p>
            <a:r>
              <a:rPr lang="ru-RU" dirty="0" smtClean="0"/>
              <a:t>Чешуйки (органические либо известковые, у </a:t>
            </a:r>
            <a:r>
              <a:rPr lang="en-US" dirty="0" err="1" smtClean="0"/>
              <a:t>Haptophyta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ru-RU" dirty="0" smtClean="0"/>
              <a:t>Известковые раковины фораминифер</a:t>
            </a:r>
            <a:endParaRPr lang="ru-RU" dirty="0" smtClean="0"/>
          </a:p>
          <a:p>
            <a:r>
              <a:rPr lang="ru-RU" dirty="0" smtClean="0"/>
              <a:t>Панцирь диатомовых водорослей (</a:t>
            </a:r>
            <a:r>
              <a:rPr lang="en-US" dirty="0" smtClean="0"/>
              <a:t>SiO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2052" name="Picture 4" descr="ÐÐ°ÑÑÐ¸Ð½ÐºÐ¸ Ð¿Ð¾ Ð·Ð°Ð¿ÑÐ¾ÑÑ Coccolithus pelagicus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087" y="4119419"/>
            <a:ext cx="2759077" cy="220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ÐÐ°ÑÑÐ¸Ð½ÐºÐ¸ Ð¿Ð¾ Ð·Ð°Ð¿ÑÐ¾ÑÑ ÑÐ¾ÑÐ°Ð¼Ð¸Ð½Ð¸ÑÐµÑÑ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92345" y="1791052"/>
            <a:ext cx="5405072" cy="360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9" y="4119419"/>
            <a:ext cx="2861253" cy="217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24418" cy="1325563"/>
          </a:xfrm>
        </p:spPr>
        <p:txBody>
          <a:bodyPr/>
          <a:lstStyle/>
          <a:p>
            <a:r>
              <a:rPr lang="ru-RU" dirty="0" smtClean="0"/>
              <a:t>История приобретения хлоропластов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199" y="1825625"/>
            <a:ext cx="4010891" cy="4351338"/>
          </a:xfrm>
        </p:spPr>
        <p:txBody>
          <a:bodyPr/>
          <a:lstStyle/>
          <a:p>
            <a:r>
              <a:rPr lang="ru-RU" dirty="0" smtClean="0"/>
              <a:t>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– предок </a:t>
            </a:r>
            <a:r>
              <a:rPr lang="en-US" dirty="0" err="1" smtClean="0"/>
              <a:t>Archaeplastida</a:t>
            </a:r>
            <a:r>
              <a:rPr lang="en-US" dirty="0" smtClean="0"/>
              <a:t> </a:t>
            </a:r>
            <a:r>
              <a:rPr lang="ru-RU" dirty="0" smtClean="0"/>
              <a:t>+ </a:t>
            </a:r>
            <a:r>
              <a:rPr lang="ru-RU" dirty="0" err="1" smtClean="0"/>
              <a:t>цианобактерия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 descr="http://rstb.royalsocietypublishing.org/content/royptb/365/1541/729/F2.large.jpg?width=800&amp;height=600&amp;carousel=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158" y="267855"/>
            <a:ext cx="4462606" cy="620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Paulinella</a:t>
            </a:r>
            <a:r>
              <a:rPr lang="en-US" i="1" dirty="0"/>
              <a:t> </a:t>
            </a:r>
            <a:r>
              <a:rPr lang="en-US" i="1" dirty="0" err="1"/>
              <a:t>chromatophora</a:t>
            </a:r>
            <a:endParaRPr lang="ru-RU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778829" cy="4351338"/>
          </a:xfrm>
        </p:spPr>
        <p:txBody>
          <a:bodyPr/>
          <a:lstStyle/>
          <a:p>
            <a:r>
              <a:rPr lang="en-US" dirty="0" err="1" smtClean="0"/>
              <a:t>Rhizaria</a:t>
            </a:r>
            <a:r>
              <a:rPr lang="en-US" dirty="0" smtClean="0"/>
              <a:t>, </a:t>
            </a:r>
            <a:r>
              <a:rPr lang="en-US" dirty="0" err="1" smtClean="0"/>
              <a:t>Cercozoa</a:t>
            </a:r>
            <a:endParaRPr lang="en-US" dirty="0" smtClean="0"/>
          </a:p>
          <a:p>
            <a:r>
              <a:rPr lang="ru-RU" dirty="0" smtClean="0"/>
              <a:t>Среди рода </a:t>
            </a:r>
            <a:r>
              <a:rPr lang="en-US" i="1" dirty="0" err="1" smtClean="0"/>
              <a:t>Paulinella</a:t>
            </a:r>
            <a:r>
              <a:rPr lang="ru-RU" i="1" dirty="0" smtClean="0"/>
              <a:t> </a:t>
            </a:r>
            <a:r>
              <a:rPr lang="ru-RU" dirty="0" smtClean="0"/>
              <a:t>только </a:t>
            </a:r>
            <a:r>
              <a:rPr lang="en-US" i="1" dirty="0" smtClean="0"/>
              <a:t>P.</a:t>
            </a:r>
            <a:r>
              <a:rPr lang="en-US" i="1" dirty="0"/>
              <a:t> </a:t>
            </a:r>
            <a:r>
              <a:rPr lang="en-US" i="1" dirty="0" err="1" smtClean="0"/>
              <a:t>chromatophora</a:t>
            </a:r>
            <a:r>
              <a:rPr lang="ru-RU" i="1" dirty="0"/>
              <a:t> </a:t>
            </a:r>
            <a:r>
              <a:rPr lang="ru-RU" dirty="0" smtClean="0"/>
              <a:t>способна к фотосинтезу</a:t>
            </a:r>
            <a:endParaRPr lang="ru-RU" dirty="0" smtClean="0"/>
          </a:p>
          <a:p>
            <a:r>
              <a:rPr lang="ru-RU" dirty="0" smtClean="0"/>
              <a:t>Независимо возникший первичный </a:t>
            </a:r>
            <a:r>
              <a:rPr lang="ru-RU" dirty="0" err="1" smtClean="0"/>
              <a:t>эндосимбиоз</a:t>
            </a:r>
            <a:r>
              <a:rPr lang="ru-RU" dirty="0" smtClean="0"/>
              <a:t> с </a:t>
            </a:r>
            <a:r>
              <a:rPr lang="ru-RU" dirty="0" err="1" smtClean="0"/>
              <a:t>цианобактерией</a:t>
            </a:r>
            <a:r>
              <a:rPr lang="ru-RU" dirty="0" smtClean="0"/>
              <a:t>  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26" y="2146948"/>
            <a:ext cx="4826929" cy="37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 flipH="1">
            <a:off x="8524127" y="1418253"/>
            <a:ext cx="507906" cy="23734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/>
          <p:cNvCxnSpPr/>
          <p:nvPr/>
        </p:nvCxnSpPr>
        <p:spPr>
          <a:xfrm flipH="1">
            <a:off x="8778081" y="1483567"/>
            <a:ext cx="253952" cy="2911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55396" y="1111986"/>
            <a:ext cx="156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Хроматофоры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05582" cy="1325563"/>
          </a:xfrm>
        </p:spPr>
        <p:txBody>
          <a:bodyPr/>
          <a:lstStyle/>
          <a:p>
            <a:r>
              <a:rPr lang="ru-RU" dirty="0" smtClean="0"/>
              <a:t>Устройство жгутика</a:t>
            </a:r>
            <a:endParaRPr lang="ru-RU" dirty="0"/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59"/>
          <a:stretch>
            <a:fillRect/>
          </a:stretch>
        </p:blipFill>
        <p:spPr bwMode="auto">
          <a:xfrm>
            <a:off x="2835531" y="1265815"/>
            <a:ext cx="2883189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080" y="746880"/>
            <a:ext cx="3870000" cy="3627801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 flipV="1">
            <a:off x="5630269" y="2972214"/>
            <a:ext cx="2085782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>
            <a:off x="6945745" y="1690688"/>
            <a:ext cx="1126837" cy="19353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69702" y="1265815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Динеиновые</a:t>
            </a:r>
            <a:endParaRPr lang="ru-RU" dirty="0" smtClean="0"/>
          </a:p>
          <a:p>
            <a:r>
              <a:rPr lang="ru-RU" dirty="0" smtClean="0"/>
              <a:t>ручки</a:t>
            </a:r>
            <a:endParaRPr lang="ru-RU" dirty="0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6945745" y="1690688"/>
            <a:ext cx="1638012" cy="38706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Левая фигурная скобка 18"/>
          <p:cNvSpPr/>
          <p:nvPr/>
        </p:nvSpPr>
        <p:spPr>
          <a:xfrm>
            <a:off x="2669309" y="1477818"/>
            <a:ext cx="64655" cy="303876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/>
          <p:cNvSpPr txBox="1"/>
          <p:nvPr/>
        </p:nvSpPr>
        <p:spPr>
          <a:xfrm>
            <a:off x="1029173" y="2787548"/>
            <a:ext cx="148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Ундулиподия</a:t>
            </a:r>
            <a:endParaRPr lang="ru-RU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2126203" y="4655128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45793" y="4404110"/>
            <a:ext cx="18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Переходная зона</a:t>
            </a:r>
            <a:endParaRPr lang="ru-RU" dirty="0"/>
          </a:p>
        </p:txBody>
      </p:sp>
      <p:cxnSp>
        <p:nvCxnSpPr>
          <p:cNvPr id="29" name="Прямая со стрелкой 28"/>
          <p:cNvCxnSpPr/>
          <p:nvPr/>
        </p:nvCxnSpPr>
        <p:spPr>
          <a:xfrm>
            <a:off x="2126203" y="5251852"/>
            <a:ext cx="775855" cy="92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5793" y="5024460"/>
            <a:ext cx="1367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Кинетосома</a:t>
            </a:r>
            <a:endParaRPr lang="ru-RU" dirty="0" smtClean="0"/>
          </a:p>
          <a:p>
            <a:r>
              <a:rPr lang="ru-RU" dirty="0" smtClean="0"/>
              <a:t>(ЦОМТ)</a:t>
            </a:r>
            <a:endParaRPr lang="ru-RU" dirty="0"/>
          </a:p>
        </p:txBody>
      </p:sp>
      <p:pic>
        <p:nvPicPr>
          <p:cNvPr id="1028" name="Picture 4" descr="ÐÐ°ÑÑÐ¸Ð½ÐºÐ¸ Ð¿Ð¾ Ð·Ð°Ð¿ÑÐ¾ÑÑ Ð´Ð¸Ð½ÐµÐ¸Ð½Ð¾Ð²ÑÐµ ÑÑÑÐºÐ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745" y="4219354"/>
            <a:ext cx="4768850" cy="243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</a:t>
            </a:r>
            <a:r>
              <a:rPr lang="ru-RU" dirty="0" smtClean="0"/>
              <a:t>жгутика, корешковый аппарат</a:t>
            </a:r>
            <a:endParaRPr lang="ru-RU" dirty="0"/>
          </a:p>
        </p:txBody>
      </p:sp>
      <p:sp>
        <p:nvSpPr>
          <p:cNvPr id="21" name="Объект 20"/>
          <p:cNvSpPr>
            <a:spLocks noGrp="1"/>
          </p:cNvSpPr>
          <p:nvPr>
            <p:ph idx="1"/>
          </p:nvPr>
        </p:nvSpPr>
        <p:spPr>
          <a:xfrm>
            <a:off x="838200" y="1825625"/>
            <a:ext cx="3390900" cy="4351338"/>
          </a:xfrm>
        </p:spPr>
        <p:txBody>
          <a:bodyPr/>
          <a:lstStyle/>
          <a:p>
            <a:r>
              <a:rPr lang="ru-RU" dirty="0" smtClean="0"/>
              <a:t>Корешковый аппарат закрепляет жгутики и реснички в цитоплазме (связь с </a:t>
            </a:r>
            <a:r>
              <a:rPr lang="ru-RU" dirty="0" err="1" smtClean="0"/>
              <a:t>цитоскелетом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6824" y="1226935"/>
            <a:ext cx="4159501" cy="5194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0500" y="2402443"/>
            <a:ext cx="141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Кинетосомы</a:t>
            </a:r>
            <a:endParaRPr lang="ru-RU" dirty="0"/>
          </a:p>
        </p:txBody>
      </p:sp>
      <p:cxnSp>
        <p:nvCxnSpPr>
          <p:cNvPr id="7" name="Прямая со стрелкой 6"/>
          <p:cNvCxnSpPr/>
          <p:nvPr/>
        </p:nvCxnSpPr>
        <p:spPr>
          <a:xfrm flipH="1">
            <a:off x="6667500" y="2771775"/>
            <a:ext cx="1266825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7686675" y="2771775"/>
            <a:ext cx="247650" cy="143827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5137276" y="4708598"/>
            <a:ext cx="4311524" cy="32060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6616574" y="5029200"/>
            <a:ext cx="2838639" cy="14905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 flipH="1">
            <a:off x="5943600" y="5029200"/>
            <a:ext cx="3511613" cy="62166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22833" y="4814004"/>
            <a:ext cx="2285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Корешковый аппарат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35" y="833755"/>
            <a:ext cx="8299450" cy="592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6210" y="211455"/>
            <a:ext cx="4159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000" i="1" dirty="0"/>
              <a:t>Amoeba </a:t>
            </a:r>
            <a:r>
              <a:rPr lang="en-US" sz="4000" i="1" dirty="0" err="1"/>
              <a:t>proteus</a:t>
            </a:r>
            <a:endParaRPr lang="en-US" sz="4000" i="1" dirty="0" err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Покровы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795787"/>
          </a:xfrm>
        </p:spPr>
        <p:txBody>
          <a:bodyPr/>
          <a:lstStyle/>
          <a:p>
            <a:r>
              <a:rPr lang="ru-RU" dirty="0"/>
              <a:t>Мембрана + </a:t>
            </a:r>
            <a:r>
              <a:rPr lang="ru-RU" dirty="0" err="1"/>
              <a:t>гликокаликс</a:t>
            </a:r>
            <a:endParaRPr lang="en-US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5" y="2446153"/>
            <a:ext cx="5220168" cy="27723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5905" y="5399650"/>
            <a:ext cx="5777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Клеточная мембрана с </a:t>
            </a:r>
            <a:r>
              <a:rPr lang="ru-RU" sz="2000" dirty="0" err="1" smtClean="0"/>
              <a:t>гликокаликсом</a:t>
            </a:r>
            <a:r>
              <a:rPr lang="ru-RU" sz="2000" dirty="0" smtClean="0"/>
              <a:t>.</a:t>
            </a:r>
            <a:endParaRPr lang="ru-RU" sz="2000" dirty="0" smtClean="0"/>
          </a:p>
          <a:p>
            <a:r>
              <a:rPr lang="ru-RU" sz="2000" dirty="0" smtClean="0"/>
              <a:t>Просвечивающая электронная микроскопия (ПЭМ)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4035" y="81915"/>
            <a:ext cx="10819765" cy="960120"/>
          </a:xfrm>
        </p:spPr>
        <p:txBody>
          <a:bodyPr>
            <a:normAutofit/>
          </a:bodyPr>
          <a:p>
            <a:r>
              <a:rPr lang="ru-RU" altLang="en-US"/>
              <a:t>Строение мембраны клетки</a:t>
            </a:r>
            <a:endParaRPr lang="ru-RU" alt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1" r="47999"/>
          <a:stretch>
            <a:fillRect/>
          </a:stretch>
        </p:blipFill>
        <p:spPr>
          <a:xfrm>
            <a:off x="234950" y="1177925"/>
            <a:ext cx="3596640" cy="277050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rcRect r="63287" b="54596"/>
          <a:stretch>
            <a:fillRect/>
          </a:stretch>
        </p:blipFill>
        <p:spPr>
          <a:xfrm>
            <a:off x="4225925" y="1177925"/>
            <a:ext cx="4713605" cy="242316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8296910" y="239395"/>
            <a:ext cx="3469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Гидрофильные и гидрофобные вещества</a:t>
            </a:r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650" y="3456940"/>
            <a:ext cx="2609850" cy="232664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650" y="1042035"/>
            <a:ext cx="3056890" cy="1910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Мембрана = Два слоя фосфолипидов + Белки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5800" y="922655"/>
            <a:ext cx="7863840" cy="57740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757555"/>
          </a:xfrm>
        </p:spPr>
        <p:txBody>
          <a:bodyPr/>
          <a:p>
            <a:r>
              <a:rPr lang="ru-RU" altLang="en-US"/>
              <a:t>Белки </a:t>
            </a:r>
            <a:endParaRPr lang="ru-RU" altLang="en-US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92095"/>
            <a:ext cx="7038340" cy="395922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rcRect r="77208" b="87915"/>
          <a:stretch>
            <a:fillRect/>
          </a:stretch>
        </p:blipFill>
        <p:spPr>
          <a:xfrm>
            <a:off x="351155" y="655955"/>
            <a:ext cx="3187065" cy="180848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rcRect l="25022" t="48259" r="52550" b="29353"/>
          <a:stretch>
            <a:fillRect/>
          </a:stretch>
        </p:blipFill>
        <p:spPr>
          <a:xfrm>
            <a:off x="3217545" y="331470"/>
            <a:ext cx="2416810" cy="258191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785" y="655955"/>
            <a:ext cx="4627880" cy="3788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777240" y="0"/>
            <a:ext cx="10515600" cy="757555"/>
          </a:xfrm>
        </p:spPr>
        <p:txBody>
          <a:bodyPr/>
          <a:p>
            <a:r>
              <a:rPr lang="ru-RU" altLang="en-US"/>
              <a:t>Глобулы </a:t>
            </a:r>
            <a:r>
              <a:rPr lang="en-US" altLang="ru-RU"/>
              <a:t> </a:t>
            </a:r>
            <a:r>
              <a:rPr lang="ru-RU" altLang="en-US"/>
              <a:t>белков 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3360"/>
            <a:ext cx="4895215" cy="537464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290" y="1483360"/>
            <a:ext cx="4244340" cy="2824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Аденозинтрифосфорная кислота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56180" y="2298065"/>
            <a:ext cx="6325235" cy="37001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81280"/>
            <a:ext cx="10515600" cy="1325563"/>
          </a:xfrm>
        </p:spPr>
        <p:txBody>
          <a:bodyPr/>
          <a:lstStyle/>
          <a:p>
            <a:r>
              <a:rPr lang="ru-RU" dirty="0" smtClean="0"/>
              <a:t>Митохондрии</a:t>
            </a:r>
            <a:endParaRPr lang="ru-RU" dirty="0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85000" y="430530"/>
            <a:ext cx="4673600" cy="600900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rcRect l="3325" t="31238" r="9149" b="6617"/>
          <a:stretch>
            <a:fillRect/>
          </a:stretch>
        </p:blipFill>
        <p:spPr>
          <a:xfrm>
            <a:off x="187325" y="1243965"/>
            <a:ext cx="6797675" cy="3620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1173</Words>
  <Application>WPS Presentation</Application>
  <PresentationFormat>Широкоэкранный</PresentationFormat>
  <Paragraphs>76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Тема Office</vt:lpstr>
      <vt:lpstr>Клетки протистов</vt:lpstr>
      <vt:lpstr>PowerPoint 演示文稿</vt:lpstr>
      <vt:lpstr>Покровы</vt:lpstr>
      <vt:lpstr>PowerPoint 演示文稿</vt:lpstr>
      <vt:lpstr>PowerPoint 演示文稿</vt:lpstr>
      <vt:lpstr>PowerPoint 演示文稿</vt:lpstr>
      <vt:lpstr>Белки </vt:lpstr>
      <vt:lpstr>PowerPoint 演示文稿</vt:lpstr>
      <vt:lpstr>Классификация митохондрий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Надмембранные структуры</vt:lpstr>
      <vt:lpstr>История приобретения хлоропластов</vt:lpstr>
      <vt:lpstr>Paulinella chromatophora</vt:lpstr>
      <vt:lpstr>Устройство жгутика</vt:lpstr>
      <vt:lpstr>Устройство жгутика, корешковый аппарат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Сафонов</dc:creator>
  <cp:lastModifiedBy>Vadim Khaitov</cp:lastModifiedBy>
  <cp:revision>122</cp:revision>
  <dcterms:created xsi:type="dcterms:W3CDTF">2018-10-31T10:20:00Z</dcterms:created>
  <dcterms:modified xsi:type="dcterms:W3CDTF">2020-10-19T05:36:29Z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1049-11.2.0.9684</vt:lpwstr>
  </property>
</Properties>
</file>